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272" r:id="rId15"/>
    <p:sldId id="283" r:id="rId16"/>
    <p:sldId id="284" r:id="rId17"/>
    <p:sldId id="274" r:id="rId18"/>
    <p:sldId id="285" r:id="rId19"/>
    <p:sldId id="273" r:id="rId20"/>
    <p:sldId id="286" r:id="rId21"/>
    <p:sldId id="287" r:id="rId22"/>
    <p:sldId id="296" r:id="rId23"/>
    <p:sldId id="275" r:id="rId24"/>
    <p:sldId id="277" r:id="rId25"/>
    <p:sldId id="278" r:id="rId26"/>
    <p:sldId id="279" r:id="rId27"/>
    <p:sldId id="280" r:id="rId28"/>
    <p:sldId id="263" r:id="rId29"/>
    <p:sldId id="282" r:id="rId30"/>
    <p:sldId id="305" r:id="rId31"/>
    <p:sldId id="281" r:id="rId32"/>
    <p:sldId id="264" r:id="rId33"/>
    <p:sldId id="288" r:id="rId34"/>
    <p:sldId id="289" r:id="rId35"/>
    <p:sldId id="303" r:id="rId36"/>
    <p:sldId id="299" r:id="rId37"/>
    <p:sldId id="300" r:id="rId38"/>
    <p:sldId id="301" r:id="rId39"/>
    <p:sldId id="304" r:id="rId40"/>
    <p:sldId id="302" r:id="rId41"/>
    <p:sldId id="298" r:id="rId42"/>
    <p:sldId id="265" r:id="rId43"/>
    <p:sldId id="291" r:id="rId44"/>
    <p:sldId id="292" r:id="rId45"/>
    <p:sldId id="29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92"/>
    <p:restoredTop sz="96395"/>
  </p:normalViewPr>
  <p:slideViewPr>
    <p:cSldViewPr snapToGrid="0">
      <p:cViewPr varScale="1">
        <p:scale>
          <a:sx n="207" d="100"/>
          <a:sy n="207" d="100"/>
        </p:scale>
        <p:origin x="1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12164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9DB4C6-002E-8389-6FB6-8E53E355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5D7C7-CF7E-50CD-2BE0-E15D56D6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of how the signal varies over space and time for given cosmological and astrophysical models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1865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83CC4C-099E-FA55-5424-03F4A3E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2ED32D-BDFF-AB94-1781-260511F3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D534C5-CA5E-2442-F236-2E7FF165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DE6927-837A-0E7B-8307-7BE43911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046882-5369-C9D8-22DC-702C6B58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74AB2-8D52-4F79-79F8-6E31739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F63B-5A54-6546-13DE-2CA4B444F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Have to tile our training and test data (see the python notebook)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Then standardize the inputs and outputs to the network using the mean and standard deviation of 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18AE3-84D6-0DB5-E774-F089B105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35A01-3373-232E-6C49-4C1DC144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748" y="3952172"/>
            <a:ext cx="3358340" cy="250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7" y="1463607"/>
            <a:ext cx="3312703" cy="24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CNNs for SKA power spectrum measurements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BD73-FA40-6186-8BC4-4E2A966C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FDA-3B06-85D3-3733-81A6AB1F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594868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fitting a polynomial function to a power law structure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∼10,000</m:t>
                    </m:r>
                  </m:oMath>
                </a14:m>
                <a:r>
                  <a:rPr lang="en-US" dirty="0"/>
                  <a:t> then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then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 values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−10,000 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10,000 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594868" cy="4284822"/>
              </a:xfrm>
              <a:blipFill>
                <a:blip r:embed="rId2"/>
                <a:stretch>
                  <a:fillRect l="-1078" t="-1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DDAD-0438-303D-8BD4-20B7D617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D102-2992-1C43-C31A-00AA30E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8295D-C694-41F0-4FD2-D200DB4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9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8174-E03E-0F0F-810C-90A907FA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D4F-3067-A35A-2AB2-F1277EF0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But if we normalize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then our model is effectively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GB" b="0" dirty="0"/>
                  <a:t> making the problem much easier to fit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For neural networks the idea is essentially to reduce the range of values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can take and make the problem easier to solve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Activation functions are also usually set up to take in order unity values otherwise they saturate but this is by design i.e. not the reason we normalize</a:t>
                </a: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  <a:blipFill>
                <a:blip r:embed="rId2"/>
                <a:stretch>
                  <a:fillRect l="-824" t="-14201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85EC-CEF2-D7B9-EB2B-3283DD0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E182-C153-D71D-9705-451AFEF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C63234-CEF4-89D6-EF9B-93ABA72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71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4A060B-6745-66F2-9C39-6791DB22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249928-27F5-ED8F-9A30-7A374C1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8AE73-12FE-0386-2C29-51ECD97B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86A5-A0A7-C976-CFB5-178608E9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2" y="3712554"/>
            <a:ext cx="3183559" cy="23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training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198E1-F1B0-172E-4904-A8748D2A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/abs/2104.04336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28B7D1-9840-922A-D2FF-D2453743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21cmVAE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/abs/2107.05581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77FE2D-8357-24A0-9D05-56642DBF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7210CC-460C-37D3-7510-4303C9DF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Dimensionality reduction technique</a:t>
            </a:r>
          </a:p>
          <a:p>
            <a:endParaRPr lang="en-US" dirty="0"/>
          </a:p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BCEB7D-A521-E26E-A241-F84FABC4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Emulating the CMB power spectrum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/abs/2106.03846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573CE8-3460-F92E-A961-1E4E8222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2D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99549-7045-E32B-5075-2E34F15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And extract science via the 2D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863E07-0A96-C05D-A6DB-17F67949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(</a:t>
                </a:r>
                <a:r>
                  <a:rPr lang="en-US" sz="1400" dirty="0">
                    <a:hlinkClick r:id="rId3"/>
                  </a:rPr>
                  <a:t>https://arxiv.org/abs/2210.12164</a:t>
                </a:r>
                <a:r>
                  <a:rPr lang="en-US" sz="1400" dirty="0"/>
                  <a:t>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blipFill>
                <a:blip r:embed="rId4"/>
                <a:stretch>
                  <a:fillRect l="-123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emulate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/>
          </a:bodyPr>
          <a:lstStyle/>
          <a:p>
            <a:r>
              <a:rPr lang="en-US" dirty="0"/>
              <a:t>One way to emulate 2D images is with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2A62F-F082-1470-E7ED-DB3453748568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27BAE2FA-448C-CFBF-E3B9-27FD0FA8394E}"/>
              </a:ext>
            </a:extLst>
          </p:cNvPr>
          <p:cNvSpPr/>
          <p:nvPr/>
        </p:nvSpPr>
        <p:spPr>
          <a:xfrm>
            <a:off x="4102012" y="1802244"/>
            <a:ext cx="3393713" cy="4151653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A0719-4EE3-57F0-2905-E55BA09E3973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BFE69-5EF2-51AB-C8F1-784CFE927EC3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C6B81-2C85-2B46-0EF1-44AE66B5AE4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E304C-A5D4-9FB9-79E1-BFE4683B1F3F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CF8E-186F-6551-B689-5879A520777B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9AFFD-EBD6-9AF2-C2A2-BDE870E76DBC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72BFCA-8A40-7B95-A8C2-FF63CD34DF34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2832BE-2C8A-8AF8-8ED1-CB99889EA03C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83114A-465C-5593-3FC2-DAE60026C337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93BF68-DF90-795F-8A77-D23EABC716BB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13176-D42C-D7FD-1DFB-BED9DE190C34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1C10A-B21F-5781-88AB-E9BFF1033314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47955-CD00-5857-02C7-5E9F80AF96FF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29045-2FF8-9DDC-B53D-6515D379C99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8A5FF-9AF1-E198-D1AE-E104799FAB48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34A9CD-26CD-C15F-52F0-56640A212D3E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A0803-A2F8-14FA-1216-59CF8F40333A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F25CB-2F74-8938-FDD9-BFCE9D27427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7080A2-5874-191D-11C3-D6A66BD4AA8F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06834-CDEB-8320-5A85-E4085CF9C0AA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55C3E5-7200-D32D-1870-06E7496A693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257CED-9167-B5C6-CB1B-BAC7D16C8AE5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35F19-1187-05E7-610B-A1E650A705C9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8ACC46-FA4C-A8E2-988B-1F70AEE0F498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1B2A9-4CF1-70AA-95C6-15D3B935347B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E9B10C-707D-1FF4-7727-19216BD56E01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476502-BA7E-0F3A-7ADA-400641434638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7490613" y="31789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3091784" y="2950590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1638819" y="3255391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2129773" y="3242826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2620727" y="3255390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1212902" y="3425438"/>
            <a:ext cx="151376" cy="976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/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Convolve with filters </a:t>
                </a:r>
              </a:p>
              <a:p>
                <a:pPr algn="ctr"/>
                <a:r>
                  <a:rPr lang="en-US" sz="1400" dirty="0"/>
                  <a:t>to build complexity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blipFill>
                <a:blip r:embed="rId2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/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Reshape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blipFill>
                <a:blip r:embed="rId3"/>
                <a:stretch>
                  <a:fillRect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1571576" y="2702824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2E7657-53A2-BC41-73DD-FB14C43D896A}"/>
              </a:ext>
            </a:extLst>
          </p:cNvPr>
          <p:cNvSpPr/>
          <p:nvPr/>
        </p:nvSpPr>
        <p:spPr>
          <a:xfrm>
            <a:off x="3599102" y="3425438"/>
            <a:ext cx="896291" cy="83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67FD9-4C53-2D12-9DDC-F5DAA2E4828B}"/>
              </a:ext>
            </a:extLst>
          </p:cNvPr>
          <p:cNvSpPr/>
          <p:nvPr/>
        </p:nvSpPr>
        <p:spPr>
          <a:xfrm>
            <a:off x="4900560" y="3003228"/>
            <a:ext cx="1729352" cy="164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8C6E59-9D1C-FAF2-02AB-F4B21EB4E948}"/>
              </a:ext>
            </a:extLst>
          </p:cNvPr>
          <p:cNvSpPr/>
          <p:nvPr/>
        </p:nvSpPr>
        <p:spPr>
          <a:xfrm>
            <a:off x="7643013" y="33313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840510-A9F8-A123-A8FA-F17FF15C48B2}"/>
              </a:ext>
            </a:extLst>
          </p:cNvPr>
          <p:cNvSpPr/>
          <p:nvPr/>
        </p:nvSpPr>
        <p:spPr>
          <a:xfrm>
            <a:off x="7795413" y="34837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ACFEC5-F95F-2205-EA6E-9A4A8A72AAAA}"/>
              </a:ext>
            </a:extLst>
          </p:cNvPr>
          <p:cNvSpPr/>
          <p:nvPr/>
        </p:nvSpPr>
        <p:spPr>
          <a:xfrm>
            <a:off x="10111354" y="3356594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FE7EB-1386-2CC3-E33F-E04649ADEA8E}"/>
              </a:ext>
            </a:extLst>
          </p:cNvPr>
          <p:cNvSpPr txBox="1"/>
          <p:nvPr/>
        </p:nvSpPr>
        <p:spPr>
          <a:xfrm>
            <a:off x="131910" y="3715741"/>
            <a:ext cx="10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/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Interpolate up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(32 ×32)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blipFill>
                <a:blip r:embed="rId4"/>
                <a:stretch>
                  <a:fillRect l="-885" t="-2381" r="-88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/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Final Image</a:t>
                </a:r>
              </a:p>
              <a:p>
                <a:pPr algn="ctr"/>
                <a:r>
                  <a:rPr lang="en-US" sz="1400" dirty="0"/>
                  <a:t>Via another convolution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blipFill>
                <a:blip r:embed="rId5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14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7AB8-2ED2-6E0A-FF24-38E52EDC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Multivariate 2D Gaussian with random covariance and means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Histogram in (16 x 16) grid where each bin represents a pixel with some intensity</a:t>
            </a:r>
          </a:p>
          <a:p>
            <a:endParaRPr lang="en-US" dirty="0"/>
          </a:p>
          <a:p>
            <a:r>
              <a:rPr lang="en-US" dirty="0"/>
              <a:t>Train a network with Convolutional layers and interpolation and a network with just dense layers for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185E5-87F5-7308-F966-93936799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63" y="2343944"/>
            <a:ext cx="5622051" cy="2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CB1A8-764F-9F92-2B60-5B3B4B1D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MCMC or Nested Sampling</a:t>
            </a:r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Optimisation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values of the filters are optimized in the same way as the weights in a fully connected network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Define a pixel by pixel loss between the image and the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A6FE43-0EDD-CF4C-6E9C-45E61029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21" y="2140333"/>
            <a:ext cx="4884137" cy="2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Emulator takes us from astrophysics to the 2D power spectrum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(https://</a:t>
            </a:r>
            <a:r>
              <a:rPr lang="en-US" dirty="0" err="1"/>
              <a:t>arxiv.org</a:t>
            </a:r>
            <a:r>
              <a:rPr lang="en-US" dirty="0"/>
              <a:t>/abs/2309.05697)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0AAA2D-2590-4577-BE92-E29B269E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8D0CB-9E81-56D9-9102-184A711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62BC7E-1510-27F6-C299-78355E65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349EEB-85A9-39AC-C382-50F2EAF5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9B7EDA-BB2F-7A9B-355A-BEB6A45C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or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2023 https://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arxiv.org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/abs/2204.04491)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E5CAE6-DA09-DEE5-CDE1-0AA169D1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9FA076-681B-74A2-317E-4E9D3A07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or MCMC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6B409-A2C0-A07C-AC24-3EBDA3BE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or hours to hours per Nested Sampling/MCMC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0C950B-0E41-32CA-61F5-8B28407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374B5A-3EA5-22A7-7D14-81B62938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2377</Words>
  <Application>Microsoft Macintosh PowerPoint</Application>
  <PresentationFormat>Widescreen</PresentationFormat>
  <Paragraphs>436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Why do we normalize?</vt:lpstr>
      <vt:lpstr>Why do we normalize?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Principle Component Analysis</vt:lpstr>
      <vt:lpstr>Principle Component Analysis</vt:lpstr>
      <vt:lpstr>Cosmopower</vt:lpstr>
      <vt:lpstr>21-cm 2D Power Spectrum with the SKA</vt:lpstr>
      <vt:lpstr>The SKA and 21-cm Cosmology</vt:lpstr>
      <vt:lpstr>How do we emulate images?</vt:lpstr>
      <vt:lpstr>Convolutional Layers</vt:lpstr>
      <vt:lpstr>Convolutional Neural Networks</vt:lpstr>
      <vt:lpstr>As Emulators</vt:lpstr>
      <vt:lpstr>As Emulators</vt:lpstr>
      <vt:lpstr>An Example</vt:lpstr>
      <vt:lpstr>Optimisation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22</cp:revision>
  <dcterms:created xsi:type="dcterms:W3CDTF">2024-01-02T17:05:58Z</dcterms:created>
  <dcterms:modified xsi:type="dcterms:W3CDTF">2024-02-29T18:51:40Z</dcterms:modified>
</cp:coreProperties>
</file>